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1"/>
  </p:notesMasterIdLst>
  <p:handoutMasterIdLst>
    <p:handoutMasterId r:id="rId22"/>
  </p:handoutMasterIdLst>
  <p:sldIdLst>
    <p:sldId id="275" r:id="rId2"/>
    <p:sldId id="256" r:id="rId3"/>
    <p:sldId id="280" r:id="rId4"/>
    <p:sldId id="278" r:id="rId5"/>
    <p:sldId id="258" r:id="rId6"/>
    <p:sldId id="260" r:id="rId7"/>
    <p:sldId id="273" r:id="rId8"/>
    <p:sldId id="277" r:id="rId9"/>
    <p:sldId id="261" r:id="rId10"/>
    <p:sldId id="257" r:id="rId11"/>
    <p:sldId id="264" r:id="rId12"/>
    <p:sldId id="276" r:id="rId13"/>
    <p:sldId id="265" r:id="rId14"/>
    <p:sldId id="266" r:id="rId15"/>
    <p:sldId id="268" r:id="rId16"/>
    <p:sldId id="269" r:id="rId17"/>
    <p:sldId id="271" r:id="rId18"/>
    <p:sldId id="272" r:id="rId19"/>
    <p:sldId id="274" r:id="rId20"/>
  </p:sldIdLst>
  <p:sldSz cx="9144000" cy="6858000" type="screen4x3"/>
  <p:notesSz cx="6400800" cy="86868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86E"/>
    <a:srgbClr val="333743"/>
    <a:srgbClr val="9BA5AA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2112" y="-84"/>
      </p:cViewPr>
      <p:guideLst>
        <p:guide orient="horz" pos="3699"/>
        <p:guide orient="horz" pos="1137"/>
        <p:guide orient="horz" pos="605"/>
        <p:guide orient="horz" pos="3510"/>
        <p:guide pos="5329"/>
        <p:guide pos="790"/>
        <p:guide pos="571"/>
        <p:guide pos="3179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804" y="-66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80435648459711E-2"/>
          <c:y val="5.3028627530441221E-2"/>
          <c:w val="0.7156631552924696"/>
          <c:h val="0.82459286256322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3.4</c:v>
                </c:pt>
                <c:pt idx="1">
                  <c:v>3.2</c:v>
                </c:pt>
                <c:pt idx="2">
                  <c:v>2.5</c:v>
                </c:pt>
                <c:pt idx="3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32160"/>
        <c:axId val="75533696"/>
      </c:barChart>
      <c:catAx>
        <c:axId val="75532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75533696"/>
        <c:crosses val="autoZero"/>
        <c:auto val="1"/>
        <c:lblAlgn val="ctr"/>
        <c:lblOffset val="100"/>
        <c:noMultiLvlLbl val="0"/>
      </c:catAx>
      <c:valAx>
        <c:axId val="75533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75532160"/>
        <c:crosses val="autoZero"/>
        <c:crossBetween val="between"/>
        <c:majorUnit val="1"/>
        <c:minorUnit val="0.1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5350753992689345"/>
          <c:y val="0.45335009073985538"/>
          <c:w val="0.23650909900821462"/>
          <c:h val="0.4588258249469047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63749663254004E-2"/>
          <c:y val="4.7422203465550206E-2"/>
          <c:w val="0.86899260814580725"/>
          <c:h val="0.80632975877467916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</c:v>
                </c:pt>
              </c:strCache>
            </c:strRef>
          </c:tx>
          <c:spPr>
            <a:ln w="12700"/>
          </c:spPr>
          <c:marker>
            <c:symbol val="square"/>
            <c:size val="5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Katergorie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Daten2</c:v>
                </c:pt>
              </c:strCache>
            </c:strRef>
          </c:tx>
          <c:marker>
            <c:symbol val="none"/>
          </c:marker>
          <c:dPt>
            <c:idx val="2"/>
            <c:marker>
              <c:symbol val="square"/>
              <c:size val="5"/>
            </c:marker>
            <c:bubble3D val="0"/>
          </c:dPt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Katergorie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Daten3</c:v>
                </c:pt>
              </c:strCache>
            </c:strRef>
          </c:tx>
          <c:marker>
            <c:symbol val="square"/>
            <c:size val="5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Katergorie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1.5</c:v>
                </c:pt>
                <c:pt idx="1">
                  <c:v>1.8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54464"/>
        <c:axId val="73949952"/>
      </c:lineChart>
      <c:catAx>
        <c:axId val="73054464"/>
        <c:scaling>
          <c:orientation val="minMax"/>
        </c:scaling>
        <c:delete val="1"/>
        <c:axPos val="b"/>
        <c:majorTickMark val="none"/>
        <c:minorTickMark val="none"/>
        <c:tickLblPos val="nextTo"/>
        <c:crossAx val="73949952"/>
        <c:crosses val="autoZero"/>
        <c:auto val="1"/>
        <c:lblAlgn val="ctr"/>
        <c:lblOffset val="100"/>
        <c:noMultiLvlLbl val="0"/>
      </c:catAx>
      <c:valAx>
        <c:axId val="7394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73054464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8.5856131372554267E-2"/>
          <c:y val="0.85295588071913586"/>
          <c:w val="0.78260872159437556"/>
          <c:h val="0.118982694733264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4341024772618"/>
          <c:y val="3.4900963109425955E-2"/>
          <c:w val="0.56762198167590427"/>
          <c:h val="0.842720526984236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Tabelle1!$A$2:$A$3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Tabelle1!$A$2:$A$3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Tabelle1!$A$2:$A$3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invertIfNegative val="0"/>
          <c:cat>
            <c:strRef>
              <c:f>Tabelle1!$A$2:$A$3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3.4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14720"/>
        <c:axId val="81616256"/>
      </c:barChart>
      <c:catAx>
        <c:axId val="816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1616256"/>
        <c:crosses val="autoZero"/>
        <c:auto val="1"/>
        <c:lblAlgn val="ctr"/>
        <c:lblOffset val="100"/>
        <c:noMultiLvlLbl val="0"/>
      </c:catAx>
      <c:valAx>
        <c:axId val="8161625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81614720"/>
        <c:crosses val="autoZero"/>
        <c:crossBetween val="between"/>
        <c:majorUnit val="1"/>
        <c:minorUnit val="0.1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8265038233512776"/>
          <c:y val="0.43577203040524581"/>
          <c:w val="0.28221575001213778"/>
          <c:h val="0.5023403422201444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12700"/>
          </c:spP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 anchor="b"/>
          <a:lstStyle>
            <a:lvl1pPr algn="r">
              <a:defRPr sz="1100"/>
            </a:lvl1pPr>
          </a:lstStyle>
          <a:p>
            <a:fld id="{EA1D2C0A-7169-4C09-830E-D72EFB62A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93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197" tIns="43099" rIns="86197" bIns="4309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197" tIns="43099" rIns="86197" bIns="43099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 anchor="b"/>
          <a:lstStyle>
            <a:lvl1pPr algn="r">
              <a:defRPr sz="1100"/>
            </a:lvl1pPr>
          </a:lstStyle>
          <a:p>
            <a:fld id="{89EF5A62-3B28-4913-B48E-AD11BFE207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59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400" rtl="0" eaLnBrk="1" latinLnBrk="0" hangingPunct="1">
      <a:buFont typeface="Generis Sans Com" panose="020B0506040503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1950" indent="-180975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79388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bw-mosbach.de/forschun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bw-mosbach.de/forschun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mayer\Daten\CR Server\CR Trabanten\MOS\MOS PPT\Material PPT_allgemein\Titel_allgeme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2976" y="1529529"/>
            <a:ext cx="6300000" cy="1008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52976" y="2732560"/>
            <a:ext cx="6300000" cy="288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7" name="Textfeld 6">
            <a:hlinkClick r:id="rId3"/>
          </p:cNvPr>
          <p:cNvSpPr txBox="1"/>
          <p:nvPr/>
        </p:nvSpPr>
        <p:spPr>
          <a:xfrm>
            <a:off x="7005715" y="6332558"/>
            <a:ext cx="1687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accent1"/>
                </a:solidFill>
              </a:rPr>
              <a:t>www.mosbach.dhbw.de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52976" y="3496732"/>
            <a:ext cx="6332400" cy="2365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Name Referent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52976" y="3742265"/>
            <a:ext cx="6332400" cy="2365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Datum, Ortsangabe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7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 smtClean="0"/>
              <a:t>Erste Textebene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14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59808" y="1743504"/>
            <a:ext cx="3852000" cy="4140000"/>
          </a:xfrm>
        </p:spPr>
        <p:txBody>
          <a:bodyPr/>
          <a:lstStyle>
            <a:lvl1pPr>
              <a:defRPr/>
            </a:lvl1pPr>
            <a:lvl3pPr>
              <a:defRPr sz="1600"/>
            </a:lvl3pPr>
          </a:lstStyle>
          <a:p>
            <a:pPr lvl="0"/>
            <a:r>
              <a:rPr lang="de-DE" dirty="0" smtClean="0"/>
              <a:t>Erste Textebene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036025" y="1801813"/>
            <a:ext cx="3420000" cy="352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Bildbreite 9,5 cm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61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mayer\Daten\CR Server\CR Trabanten\MOS\MOS PPT\Material PPT_allgemein\Zwischentitel_1_allgeme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6437"/>
            <a:ext cx="9144000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9808" y="4885888"/>
            <a:ext cx="7740000" cy="72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48025"/>
            <a:ext cx="9144000" cy="40764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Bildbreit 25,4 cm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81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mayer\Daten\CR Server\CR Trabanten\MOS\MOS PPT\Material PPT_allgemein\Zwischentitel_2_allgeme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0275"/>
            <a:ext cx="9144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48025"/>
            <a:ext cx="9144000" cy="5562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de-DE" dirty="0" smtClean="0"/>
              <a:t>Bildbreit 25,4 cm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39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mayer\Daten\CR Server\CR Trabanten\MOS\MOS PPT\Material PPT_allgemein\Schluss_allgeme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Vielen Dank.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59808" y="1743504"/>
            <a:ext cx="4186855" cy="3031696"/>
          </a:xfrm>
        </p:spPr>
        <p:txBody>
          <a:bodyPr/>
          <a:lstStyle>
            <a:lvl1pPr>
              <a:defRPr/>
            </a:lvl1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 smtClean="0"/>
              <a:t>Erste Textebene</a:t>
            </a:r>
          </a:p>
        </p:txBody>
      </p:sp>
      <p:sp>
        <p:nvSpPr>
          <p:cNvPr id="10" name="Textfeld 9">
            <a:hlinkClick r:id="rId3"/>
          </p:cNvPr>
          <p:cNvSpPr txBox="1"/>
          <p:nvPr/>
        </p:nvSpPr>
        <p:spPr>
          <a:xfrm>
            <a:off x="7005715" y="6332558"/>
            <a:ext cx="1687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accent1"/>
                </a:solidFill>
              </a:rPr>
              <a:t>www.mosbach.dhbw.de</a:t>
            </a:r>
            <a:endParaRPr lang="de-D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mayer\Daten\CR Server\CR Trabanten\MOS\MOS PPT\Material PPT_allgemein\Content_allgemein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59808" y="313892"/>
            <a:ext cx="7740000" cy="720000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9808" y="1743504"/>
            <a:ext cx="7740000" cy="414000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de-DE" dirty="0" smtClean="0"/>
              <a:t>Erste Textebene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1951" y="6369419"/>
            <a:ext cx="5586615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de-DE" smtClean="0"/>
              <a:t>Präsentationsname // Duale Hochschule Baden-Württemberg Mosbach // XX.XX.2016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25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1950" algn="l" defTabSz="914400" rtl="0" eaLnBrk="1" latinLnBrk="0" hangingPunct="1">
        <a:spcBef>
          <a:spcPts val="0"/>
        </a:spcBef>
        <a:spcAft>
          <a:spcPts val="600"/>
        </a:spcAft>
        <a:buFont typeface="Generis Sans Com" panose="020B0506040503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5738" algn="l" defTabSz="914400" rtl="0" eaLnBrk="1" latinLnBrk="0" hangingPunct="1">
        <a:spcBef>
          <a:spcPts val="0"/>
        </a:spcBef>
        <a:spcAft>
          <a:spcPts val="0"/>
        </a:spcAft>
        <a:buClrTx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5600" indent="-355600" algn="l" defTabSz="914400" rtl="0" eaLnBrk="1" latinLnBrk="0" hangingPunct="1">
        <a:spcBef>
          <a:spcPts val="0"/>
        </a:spcBef>
        <a:spcAft>
          <a:spcPts val="0"/>
        </a:spcAft>
        <a:buFont typeface="Generis Sans Com" panose="020B0506040503020204" pitchFamily="34" charset="0"/>
        <a:buChar char="»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712788" indent="-177800" algn="l" defTabSz="914400" rtl="0" eaLnBrk="1" latinLnBrk="0" hangingPunct="1"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Übersicht und Hinweise </a:t>
            </a:r>
            <a:br>
              <a:rPr lang="de-DE" dirty="0" smtClean="0"/>
            </a:br>
            <a:r>
              <a:rPr lang="de-DE" dirty="0" smtClean="0"/>
              <a:t>PowerPoint-Vorlagen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Microsoft Office 2010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8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Musterseite </a:t>
            </a:r>
            <a:r>
              <a:rPr lang="de-DE" dirty="0" smtClean="0"/>
              <a:t>„Layout Text und Bild“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Erste Textebene in Generis Sans </a:t>
            </a:r>
            <a:r>
              <a:rPr lang="de-DE" b="1" dirty="0" err="1"/>
              <a:t>Com</a:t>
            </a:r>
            <a:r>
              <a:rPr lang="de-DE" b="1" dirty="0"/>
              <a:t> 16 Punkt. Eine </a:t>
            </a:r>
            <a:r>
              <a:rPr lang="de-DE" b="1" dirty="0" err="1"/>
              <a:t>Overline</a:t>
            </a:r>
            <a:r>
              <a:rPr lang="de-DE" b="1" dirty="0"/>
              <a:t> ist </a:t>
            </a:r>
            <a:r>
              <a:rPr lang="de-DE" b="1" dirty="0" err="1"/>
              <a:t>bold</a:t>
            </a:r>
            <a:r>
              <a:rPr lang="de-DE" b="1" dirty="0"/>
              <a:t>.</a:t>
            </a:r>
          </a:p>
          <a:p>
            <a:r>
              <a:rPr lang="de-DE" dirty="0"/>
              <a:t>Text der ersten Ebene ist ohne </a:t>
            </a:r>
            <a:r>
              <a:rPr lang="de-DE" dirty="0" smtClean="0"/>
              <a:t>Aufzählungs-zeichen </a:t>
            </a:r>
            <a:r>
              <a:rPr lang="de-DE" dirty="0"/>
              <a:t>und ohne Einrückung ab </a:t>
            </a:r>
            <a:r>
              <a:rPr lang="de-DE" dirty="0" smtClean="0"/>
              <a:t> der </a:t>
            </a:r>
            <a:r>
              <a:rPr lang="de-DE" dirty="0"/>
              <a:t>zweiten Zeile. </a:t>
            </a:r>
          </a:p>
          <a:p>
            <a:pPr lvl="1"/>
            <a:r>
              <a:rPr lang="de-DE" dirty="0"/>
              <a:t>Zweite Textebene: Aufzählungszeichen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dirty="0"/>
              <a:t>Einzug ab der zweiten </a:t>
            </a:r>
            <a:r>
              <a:rPr lang="de-DE" dirty="0" smtClean="0"/>
              <a:t>Zeile</a:t>
            </a:r>
          </a:p>
          <a:p>
            <a:pPr lvl="1"/>
            <a:r>
              <a:rPr lang="de-DE" smtClean="0"/>
              <a:t>Der </a:t>
            </a:r>
            <a:r>
              <a:rPr lang="de-DE" dirty="0"/>
              <a:t>Abstand zwischen zwei Aufzählungszeichen ist 6 Punkt (voreingestellt)</a:t>
            </a:r>
          </a:p>
          <a:p>
            <a:endParaRPr lang="de-DE" b="1" dirty="0" smtClean="0"/>
          </a:p>
          <a:p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" b="551"/>
          <a:stretch>
            <a:fillRect/>
          </a:stretch>
        </p:blipFill>
        <p:spPr/>
      </p:pic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„Layout Zwischentitel“ und Musterseite mit großem Bild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>
            <a:fillRect/>
          </a:stretch>
        </p:blipFill>
        <p:spPr/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7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„Layout Zwischentitel“ und Musterseite mit großem Bild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88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2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Musterseite mit Diagramm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Erste Textebene in Generis Sans </a:t>
            </a:r>
            <a:r>
              <a:rPr lang="de-DE" b="1" dirty="0" err="1"/>
              <a:t>Com</a:t>
            </a:r>
            <a:endParaRPr lang="de-DE" b="1" dirty="0"/>
          </a:p>
          <a:p>
            <a:r>
              <a:rPr lang="de-DE" dirty="0"/>
              <a:t>Text der ersten Ebene ist ohne </a:t>
            </a:r>
            <a:r>
              <a:rPr lang="de-DE" dirty="0" smtClean="0"/>
              <a:t>Aufzählungszeichen </a:t>
            </a:r>
            <a:r>
              <a:rPr lang="de-DE" dirty="0"/>
              <a:t>und ohne Einrückung ab der zweiten Zeile. </a:t>
            </a:r>
            <a:endParaRPr lang="de-DE" dirty="0" smtClean="0"/>
          </a:p>
          <a:p>
            <a:endParaRPr lang="de-DE" dirty="0"/>
          </a:p>
          <a:p>
            <a:pPr lvl="3"/>
            <a:r>
              <a:rPr lang="de-DE" dirty="0" err="1" smtClean="0"/>
              <a:t>Overline</a:t>
            </a:r>
            <a:r>
              <a:rPr lang="de-DE" dirty="0" smtClean="0"/>
              <a:t> zu einem Diagramm Generis Sans </a:t>
            </a:r>
            <a:r>
              <a:rPr lang="de-DE" dirty="0" err="1" smtClean="0"/>
              <a:t>Com</a:t>
            </a:r>
            <a:r>
              <a:rPr lang="de-DE" dirty="0" smtClean="0"/>
              <a:t> DHBW-Rot, 14 Punkt = dritte Textebene!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14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906463" y="2534973"/>
            <a:ext cx="7553325" cy="2784310"/>
            <a:chOff x="2178050" y="19748078"/>
            <a:chExt cx="7641342" cy="4752528"/>
          </a:xfrm>
        </p:grpSpPr>
        <p:sp>
          <p:nvSpPr>
            <p:cNvPr id="11" name="Rechteck 10"/>
            <p:cNvSpPr/>
            <p:nvPr/>
          </p:nvSpPr>
          <p:spPr>
            <a:xfrm flipV="1">
              <a:off x="2178050" y="20180126"/>
              <a:ext cx="7632700" cy="43204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11"/>
            <p:cNvCxnSpPr/>
            <p:nvPr/>
          </p:nvCxnSpPr>
          <p:spPr>
            <a:xfrm flipV="1">
              <a:off x="9810750" y="19748078"/>
              <a:ext cx="0" cy="475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2187392" y="24500606"/>
              <a:ext cx="76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Diagramm 21"/>
          <p:cNvGraphicFramePr/>
          <p:nvPr>
            <p:extLst>
              <p:ext uri="{D42A27DB-BD31-4B8C-83A1-F6EECF244321}">
                <p14:modId xmlns:p14="http://schemas.microsoft.com/office/powerpoint/2010/main" val="3921860554"/>
              </p:ext>
            </p:extLst>
          </p:nvPr>
        </p:nvGraphicFramePr>
        <p:xfrm>
          <a:off x="1170146" y="2886020"/>
          <a:ext cx="7281100" cy="2414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feld 25"/>
          <p:cNvSpPr txBox="1"/>
          <p:nvPr/>
        </p:nvSpPr>
        <p:spPr>
          <a:xfrm>
            <a:off x="798008" y="5676529"/>
            <a:ext cx="3395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Beschriftung und Quellenhinweise in 12 Punkt.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934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Musterseite mit Diagramm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Erste Textebene in Generis Sans </a:t>
            </a:r>
            <a:r>
              <a:rPr lang="de-DE" b="1" dirty="0" err="1"/>
              <a:t>Com</a:t>
            </a:r>
            <a:endParaRPr lang="de-DE" b="1" dirty="0"/>
          </a:p>
          <a:p>
            <a:r>
              <a:rPr lang="de-DE" dirty="0"/>
              <a:t>Text der ersten Ebene ist ohne </a:t>
            </a:r>
            <a:r>
              <a:rPr lang="de-DE" dirty="0" smtClean="0"/>
              <a:t>Aufzählungszeichen </a:t>
            </a:r>
            <a:r>
              <a:rPr lang="de-DE" dirty="0"/>
              <a:t>und ohne Einrückung ab der zweiten Zeile.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15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897412" y="2534973"/>
            <a:ext cx="3424938" cy="2562128"/>
            <a:chOff x="2178050" y="19748078"/>
            <a:chExt cx="7641342" cy="4752528"/>
          </a:xfrm>
        </p:grpSpPr>
        <p:sp>
          <p:nvSpPr>
            <p:cNvPr id="11" name="Rechteck 10"/>
            <p:cNvSpPr/>
            <p:nvPr/>
          </p:nvSpPr>
          <p:spPr>
            <a:xfrm flipV="1">
              <a:off x="2178050" y="20180126"/>
              <a:ext cx="7632700" cy="43204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11"/>
            <p:cNvCxnSpPr/>
            <p:nvPr/>
          </p:nvCxnSpPr>
          <p:spPr>
            <a:xfrm flipV="1">
              <a:off x="9810750" y="19748078"/>
              <a:ext cx="0" cy="475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2187392" y="24500606"/>
              <a:ext cx="76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/>
          <p:cNvSpPr txBox="1"/>
          <p:nvPr/>
        </p:nvSpPr>
        <p:spPr>
          <a:xfrm>
            <a:off x="798008" y="5676529"/>
            <a:ext cx="3395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Beschriftung und Quellenhinweise in 12 Punkt.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798008" y="2423632"/>
            <a:ext cx="18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buClr>
                <a:schemeClr val="accent1"/>
              </a:buClr>
              <a:buFont typeface="Generis Sans Com" panose="020B0506040503020204" pitchFamily="34" charset="0"/>
              <a:buChar char="»"/>
            </a:pPr>
            <a:r>
              <a:rPr lang="de-DE" sz="1400" dirty="0" smtClean="0">
                <a:solidFill>
                  <a:schemeClr val="accent1"/>
                </a:solidFill>
              </a:rPr>
              <a:t>Manuelle </a:t>
            </a:r>
            <a:r>
              <a:rPr lang="de-DE" sz="1400" dirty="0" err="1" smtClean="0">
                <a:solidFill>
                  <a:schemeClr val="accent1"/>
                </a:solidFill>
              </a:rPr>
              <a:t>Overline</a:t>
            </a:r>
            <a:endParaRPr lang="de-DE" sz="1400" dirty="0">
              <a:solidFill>
                <a:schemeClr val="accent1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5034851" y="2534973"/>
            <a:ext cx="3424938" cy="2562128"/>
            <a:chOff x="2178050" y="19748078"/>
            <a:chExt cx="7641342" cy="4752528"/>
          </a:xfrm>
        </p:grpSpPr>
        <p:sp>
          <p:nvSpPr>
            <p:cNvPr id="16" name="Rechteck 15"/>
            <p:cNvSpPr/>
            <p:nvPr/>
          </p:nvSpPr>
          <p:spPr>
            <a:xfrm flipV="1">
              <a:off x="2178050" y="20180126"/>
              <a:ext cx="7632700" cy="43204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16"/>
            <p:cNvCxnSpPr/>
            <p:nvPr/>
          </p:nvCxnSpPr>
          <p:spPr>
            <a:xfrm flipV="1">
              <a:off x="9810750" y="19748078"/>
              <a:ext cx="0" cy="475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V="1">
              <a:off x="2187392" y="24500606"/>
              <a:ext cx="76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feld 18"/>
          <p:cNvSpPr txBox="1"/>
          <p:nvPr/>
        </p:nvSpPr>
        <p:spPr>
          <a:xfrm>
            <a:off x="4938027" y="2423632"/>
            <a:ext cx="18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buClr>
                <a:schemeClr val="accent1"/>
              </a:buClr>
              <a:buFont typeface="Generis Sans Com" panose="020B0506040503020204" pitchFamily="34" charset="0"/>
              <a:buChar char="»"/>
            </a:pPr>
            <a:r>
              <a:rPr lang="de-DE" sz="1400" dirty="0" smtClean="0">
                <a:solidFill>
                  <a:schemeClr val="accent1"/>
                </a:solidFill>
              </a:rPr>
              <a:t>Manuelle </a:t>
            </a:r>
            <a:r>
              <a:rPr lang="de-DE" sz="1400" dirty="0" err="1" smtClean="0">
                <a:solidFill>
                  <a:schemeClr val="accent1"/>
                </a:solidFill>
              </a:rPr>
              <a:t>Overline</a:t>
            </a:r>
            <a:endParaRPr lang="de-DE" sz="1400" dirty="0">
              <a:solidFill>
                <a:schemeClr val="accent1"/>
              </a:solidFill>
            </a:endParaRPr>
          </a:p>
        </p:txBody>
      </p:sp>
      <p:graphicFrame>
        <p:nvGraphicFramePr>
          <p:cNvPr id="36" name="Diagramm 35"/>
          <p:cNvGraphicFramePr/>
          <p:nvPr>
            <p:extLst>
              <p:ext uri="{D42A27DB-BD31-4B8C-83A1-F6EECF244321}">
                <p14:modId xmlns:p14="http://schemas.microsoft.com/office/powerpoint/2010/main" val="3180306827"/>
              </p:ext>
            </p:extLst>
          </p:nvPr>
        </p:nvGraphicFramePr>
        <p:xfrm>
          <a:off x="5008829" y="2858861"/>
          <a:ext cx="3351933" cy="226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Diagramm 36"/>
          <p:cNvGraphicFramePr/>
          <p:nvPr>
            <p:extLst>
              <p:ext uri="{D42A27DB-BD31-4B8C-83A1-F6EECF244321}">
                <p14:modId xmlns:p14="http://schemas.microsoft.com/office/powerpoint/2010/main" val="2409398405"/>
              </p:ext>
            </p:extLst>
          </p:nvPr>
        </p:nvGraphicFramePr>
        <p:xfrm>
          <a:off x="906463" y="2831834"/>
          <a:ext cx="3315416" cy="226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45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Musterseite mit Diagramm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Erste Textebene in Generis Sans </a:t>
            </a:r>
            <a:r>
              <a:rPr lang="de-DE" b="1" dirty="0" err="1"/>
              <a:t>Com</a:t>
            </a:r>
            <a:endParaRPr lang="de-DE" b="1" dirty="0"/>
          </a:p>
          <a:p>
            <a:r>
              <a:rPr lang="de-DE" dirty="0"/>
              <a:t>Text der ersten Ebene ist ohne Aufzählungs-zeichen und ohne Einrückung ab der zweiten Zeile. </a:t>
            </a:r>
          </a:p>
          <a:p>
            <a:endParaRPr lang="de-DE" dirty="0" smtClean="0"/>
          </a:p>
          <a:p>
            <a:r>
              <a:rPr lang="de-DE" b="1" dirty="0"/>
              <a:t>Erste Textebene in Generis Sans </a:t>
            </a:r>
            <a:r>
              <a:rPr lang="de-DE" b="1" dirty="0" err="1"/>
              <a:t>Com</a:t>
            </a:r>
            <a:endParaRPr lang="de-DE" b="1" dirty="0"/>
          </a:p>
          <a:p>
            <a:r>
              <a:rPr lang="de-DE" dirty="0"/>
              <a:t>Text der ersten Ebene ist ohne Aufzählungs-zeichen und ohne Einrückung ab der zweiten Zeile. </a:t>
            </a:r>
          </a:p>
          <a:p>
            <a:endParaRPr lang="de-DE" dirty="0" smtClean="0"/>
          </a:p>
          <a:p>
            <a:r>
              <a:rPr lang="de-DE" b="1" dirty="0"/>
              <a:t>Erste Textebene in Generis Sans </a:t>
            </a:r>
            <a:r>
              <a:rPr lang="de-DE" b="1" dirty="0" err="1"/>
              <a:t>Com</a:t>
            </a:r>
            <a:endParaRPr lang="de-DE" b="1" dirty="0"/>
          </a:p>
          <a:p>
            <a:r>
              <a:rPr lang="de-DE" dirty="0"/>
              <a:t>Text der ersten Ebene ist ohne Aufzählungs-zeichen und ohne Einrückung ab der zweiten Zeile.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4937565" y="5676529"/>
            <a:ext cx="3395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Beschriftung und Quellenhinweise in 12 Punkt.</a:t>
            </a:r>
            <a:endParaRPr lang="de-DE" sz="12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5037610" y="1804988"/>
            <a:ext cx="3413125" cy="3292113"/>
            <a:chOff x="2178050" y="19748078"/>
            <a:chExt cx="7641342" cy="4752528"/>
          </a:xfrm>
        </p:grpSpPr>
        <p:sp>
          <p:nvSpPr>
            <p:cNvPr id="16" name="Rechteck 15"/>
            <p:cNvSpPr/>
            <p:nvPr/>
          </p:nvSpPr>
          <p:spPr>
            <a:xfrm flipV="1">
              <a:off x="2178050" y="20180126"/>
              <a:ext cx="7632700" cy="43204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16"/>
            <p:cNvCxnSpPr/>
            <p:nvPr/>
          </p:nvCxnSpPr>
          <p:spPr>
            <a:xfrm flipV="1">
              <a:off x="9810750" y="19748078"/>
              <a:ext cx="0" cy="475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V="1">
              <a:off x="2187392" y="24500606"/>
              <a:ext cx="76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feld 18"/>
          <p:cNvSpPr txBox="1"/>
          <p:nvPr/>
        </p:nvSpPr>
        <p:spPr>
          <a:xfrm>
            <a:off x="4944500" y="1705405"/>
            <a:ext cx="257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Clr>
                <a:schemeClr val="accent1"/>
              </a:buClr>
              <a:buFont typeface="Generis Sans Com" panose="020B0506040503020204" pitchFamily="34" charset="0"/>
              <a:buChar char="»"/>
            </a:pPr>
            <a:r>
              <a:rPr lang="de-DE" sz="1400" dirty="0" smtClean="0">
                <a:solidFill>
                  <a:schemeClr val="accent1"/>
                </a:solidFill>
              </a:rPr>
              <a:t>Manuelle </a:t>
            </a:r>
            <a:r>
              <a:rPr lang="de-DE" sz="1400" dirty="0" err="1" smtClean="0">
                <a:solidFill>
                  <a:schemeClr val="accent1"/>
                </a:solidFill>
              </a:rPr>
              <a:t>Overline</a:t>
            </a:r>
            <a:endParaRPr lang="de-DE" sz="1400" dirty="0">
              <a:solidFill>
                <a:schemeClr val="accent1"/>
              </a:solidFill>
            </a:endParaRPr>
          </a:p>
        </p:txBody>
      </p:sp>
      <p:graphicFrame>
        <p:nvGraphicFramePr>
          <p:cNvPr id="21" name="Diagramm 20"/>
          <p:cNvGraphicFramePr/>
          <p:nvPr>
            <p:extLst>
              <p:ext uri="{D42A27DB-BD31-4B8C-83A1-F6EECF244321}">
                <p14:modId xmlns:p14="http://schemas.microsoft.com/office/powerpoint/2010/main" val="1449523990"/>
              </p:ext>
            </p:extLst>
          </p:nvPr>
        </p:nvGraphicFramePr>
        <p:xfrm>
          <a:off x="4979407" y="2299580"/>
          <a:ext cx="3296786" cy="279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Musterseite mit Tabelle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Text </a:t>
            </a:r>
            <a:r>
              <a:rPr lang="de-DE" dirty="0"/>
              <a:t>der ersten Ebene ist ohne </a:t>
            </a:r>
            <a:r>
              <a:rPr lang="de-DE" dirty="0" smtClean="0"/>
              <a:t>Aufzählungszeichen </a:t>
            </a:r>
            <a:r>
              <a:rPr lang="de-DE" dirty="0"/>
              <a:t>und ohne Einrückung ab der zweiten Zeile. </a:t>
            </a:r>
            <a:endParaRPr lang="de-DE" dirty="0" smtClean="0"/>
          </a:p>
          <a:p>
            <a:endParaRPr lang="de-DE" dirty="0"/>
          </a:p>
          <a:p>
            <a:pPr lvl="3"/>
            <a:r>
              <a:rPr lang="de-DE" dirty="0" err="1" smtClean="0"/>
              <a:t>Overline</a:t>
            </a:r>
            <a:r>
              <a:rPr lang="de-DE" dirty="0" smtClean="0"/>
              <a:t> zu einem Diagramm Generis Sans </a:t>
            </a:r>
            <a:r>
              <a:rPr lang="de-DE" dirty="0" err="1" smtClean="0"/>
              <a:t>Com</a:t>
            </a:r>
            <a:r>
              <a:rPr lang="de-DE" dirty="0" smtClean="0"/>
              <a:t> DHBW-Rot, 14 Punkt = dritte Textebene!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699539"/>
              </p:ext>
            </p:extLst>
          </p:nvPr>
        </p:nvGraphicFramePr>
        <p:xfrm>
          <a:off x="906462" y="2566929"/>
          <a:ext cx="7553325" cy="337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82"/>
                <a:gridCol w="3865829"/>
                <a:gridCol w="1145038"/>
                <a:gridCol w="1145038"/>
                <a:gridCol w="1145038"/>
              </a:tblGrid>
              <a:tr h="319943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92142" marT="47588" marB="47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potential in Mm3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2142" marR="92142" marT="47588" marB="10981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2142" marR="92142" marT="47588" marB="10981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2142" marR="92142" marT="47588" marB="10981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2030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2142" marR="92142" marT="47588" marB="10981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366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366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366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366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9366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366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9366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9366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9366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366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9366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3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Musterseite mit Tabelle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Erste Textebene in Generis Sans </a:t>
            </a:r>
            <a:r>
              <a:rPr lang="de-DE" b="1" dirty="0" err="1"/>
              <a:t>Com</a:t>
            </a:r>
            <a:endParaRPr lang="de-DE" b="1" dirty="0"/>
          </a:p>
          <a:p>
            <a:r>
              <a:rPr lang="de-DE" dirty="0"/>
              <a:t>Text der ersten Ebene ist ohne Aufzählungs-zeichen und ohne Einrückung ab der zweiten Zeile. </a:t>
            </a:r>
          </a:p>
          <a:p>
            <a:endParaRPr lang="de-DE" dirty="0" smtClean="0"/>
          </a:p>
          <a:p>
            <a:r>
              <a:rPr lang="de-DE" b="1" dirty="0"/>
              <a:t>Erste Textebene in Generis Sans </a:t>
            </a:r>
            <a:r>
              <a:rPr lang="de-DE" b="1" dirty="0" err="1"/>
              <a:t>Com</a:t>
            </a:r>
            <a:endParaRPr lang="de-DE" b="1" dirty="0"/>
          </a:p>
          <a:p>
            <a:r>
              <a:rPr lang="de-DE" dirty="0"/>
              <a:t>Text der ersten Ebene ist ohne Aufzählungs-zeichen und ohne Einrückung ab der zweiten Zeile. </a:t>
            </a:r>
          </a:p>
          <a:p>
            <a:endParaRPr lang="de-DE" dirty="0" smtClean="0"/>
          </a:p>
          <a:p>
            <a:r>
              <a:rPr lang="de-DE" b="1" dirty="0"/>
              <a:t>Erste Textebene in Generis Sans </a:t>
            </a:r>
            <a:r>
              <a:rPr lang="de-DE" b="1" dirty="0" err="1"/>
              <a:t>Com</a:t>
            </a:r>
            <a:endParaRPr lang="de-DE" b="1" dirty="0"/>
          </a:p>
          <a:p>
            <a:r>
              <a:rPr lang="de-DE" dirty="0"/>
              <a:t>Text der ersten Ebene ist ohne Aufzählungs-zeichen und ohne Einrückung ab der zweiten Zeile.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944500" y="1705405"/>
            <a:ext cx="257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Clr>
                <a:schemeClr val="accent1"/>
              </a:buClr>
              <a:buFont typeface="Generis Sans Com" panose="020B0506040503020204" pitchFamily="34" charset="0"/>
              <a:buChar char="»"/>
            </a:pPr>
            <a:r>
              <a:rPr lang="de-DE" sz="1400" dirty="0" smtClean="0">
                <a:solidFill>
                  <a:schemeClr val="accent1"/>
                </a:solidFill>
              </a:rPr>
              <a:t>Manuelle </a:t>
            </a:r>
            <a:r>
              <a:rPr lang="de-DE" sz="1400" dirty="0" err="1" smtClean="0">
                <a:solidFill>
                  <a:schemeClr val="accent1"/>
                </a:solidFill>
              </a:rPr>
              <a:t>Overline</a:t>
            </a:r>
            <a:endParaRPr lang="de-DE" sz="1400" dirty="0">
              <a:solidFill>
                <a:schemeClr val="accent1"/>
              </a:solidFill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562456"/>
              </p:ext>
            </p:extLst>
          </p:nvPr>
        </p:nvGraphicFramePr>
        <p:xfrm>
          <a:off x="5043711" y="2013182"/>
          <a:ext cx="3416077" cy="338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73"/>
                <a:gridCol w="1318855"/>
                <a:gridCol w="560399"/>
                <a:gridCol w="633075"/>
                <a:gridCol w="633075"/>
              </a:tblGrid>
              <a:tr h="315407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92142" marT="47588" marB="47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potential in Mm3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2142" marR="92142" marT="47588" marB="10981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2142" marR="92142" marT="47588" marB="10981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2142" marR="92142" marT="47588" marB="10981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2030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2142" marR="92142" marT="47588" marB="10981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564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564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564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564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0621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564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76564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76564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76564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564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stemwood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NC, ME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76564">
                <a:tc>
                  <a:txBody>
                    <a:bodyPr/>
                    <a:lstStyle/>
                    <a:p>
                      <a:endParaRPr lang="de-DE" sz="1200" b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3616" marR="93616" marT="46489" marB="464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4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Duale </a:t>
            </a:r>
            <a:r>
              <a:rPr lang="de-DE" dirty="0" smtClean="0"/>
              <a:t>Hochschule Baden-Württemberg </a:t>
            </a:r>
            <a:r>
              <a:rPr lang="de-DE" dirty="0"/>
              <a:t>Mosbach</a:t>
            </a:r>
          </a:p>
          <a:p>
            <a:r>
              <a:rPr lang="de-DE" dirty="0" err="1"/>
              <a:t>Lohrtalweg</a:t>
            </a:r>
            <a:r>
              <a:rPr lang="de-DE" dirty="0"/>
              <a:t> </a:t>
            </a:r>
            <a:r>
              <a:rPr lang="de-DE" dirty="0" smtClean="0"/>
              <a:t>10</a:t>
            </a:r>
            <a:br>
              <a:rPr lang="de-DE" dirty="0" smtClean="0"/>
            </a:br>
            <a:endParaRPr lang="de-DE" dirty="0"/>
          </a:p>
          <a:p>
            <a:r>
              <a:rPr lang="de-DE" dirty="0"/>
              <a:t>74821 Mosbach</a:t>
            </a:r>
          </a:p>
          <a:p>
            <a:r>
              <a:rPr lang="de-DE" dirty="0"/>
              <a:t>+49 6261 939-4xx</a:t>
            </a:r>
          </a:p>
          <a:p>
            <a:r>
              <a:rPr lang="de-DE" smtClean="0"/>
              <a:t>info@dhbw-mosbach.de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19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Hinweise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Diese Präsentationsvorlage ist in der DHBW-Hausschrift Generis angelegt.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Generis sollte </a:t>
            </a:r>
            <a:r>
              <a:rPr lang="de-DE" dirty="0"/>
              <a:t>standardmäßig auf Ihrem Arbeitsplatz-PC installiert sein. Sollte dies nicht der Fall sein, melden Sie sich bitte bei der HK oder verwenden Sie die </a:t>
            </a:r>
            <a:r>
              <a:rPr lang="de-DE" dirty="0" err="1"/>
              <a:t>ppt</a:t>
            </a:r>
            <a:r>
              <a:rPr lang="de-DE" dirty="0"/>
              <a:t>-Vorlage mit den Ersatzschriften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Times New Roman </a:t>
            </a:r>
            <a:r>
              <a:rPr lang="de-DE" dirty="0"/>
              <a:t>für Generis Serif und </a:t>
            </a:r>
            <a:r>
              <a:rPr lang="de-DE" dirty="0">
                <a:latin typeface="Arial" pitchFamily="34" charset="0"/>
                <a:cs typeface="Arial" pitchFamily="34" charset="0"/>
              </a:rPr>
              <a:t>Arial</a:t>
            </a:r>
            <a:r>
              <a:rPr lang="de-DE" dirty="0"/>
              <a:t> für Generis Sans.</a:t>
            </a:r>
          </a:p>
          <a:p>
            <a:pPr lvl="1"/>
            <a:r>
              <a:rPr lang="de-DE" dirty="0" smtClean="0"/>
              <a:t>Sollten Sie diese Präsentation außer Haus zeigen, dann denken Sie bitte daran, aus einem PDF heraus zu präsentieren, da Generis nicht zum Schriftstandardprogramm gehört. Andernfalls gehen Formatierungen verloren.</a:t>
            </a:r>
          </a:p>
          <a:p>
            <a:pPr lvl="1"/>
            <a:r>
              <a:rPr lang="de-DE" dirty="0" smtClean="0"/>
              <a:t>Wenn Sie Ihre Präsentation animieren möchten und extern zeigen werden, haben Sie folgende Alternativen:</a:t>
            </a:r>
          </a:p>
          <a:p>
            <a:pPr lvl="2"/>
            <a:r>
              <a:rPr lang="de-DE" dirty="0" smtClean="0"/>
              <a:t>Nehmen Sie einen DHBW-Laptop zu diesem externen Termin mit. ODER</a:t>
            </a:r>
          </a:p>
          <a:p>
            <a:pPr lvl="2"/>
            <a:r>
              <a:rPr lang="de-DE" dirty="0" smtClean="0"/>
              <a:t>Verwenden Sie von Anfang an die </a:t>
            </a:r>
            <a:r>
              <a:rPr lang="de-DE" dirty="0" err="1" smtClean="0"/>
              <a:t>ppt</a:t>
            </a:r>
            <a:r>
              <a:rPr lang="de-DE" dirty="0" smtClean="0"/>
              <a:t>-Vorlage mit den Ersatzschriften</a:t>
            </a:r>
            <a:r>
              <a:rPr lang="de-DE" dirty="0" smtClean="0"/>
              <a:t>.</a:t>
            </a:r>
          </a:p>
          <a:p>
            <a:pPr marL="828000" lvl="3" indent="-285750">
              <a:buFont typeface="Arial" pitchFamily="34" charset="0"/>
              <a:buChar char="•"/>
            </a:pPr>
            <a:endParaRPr lang="de-DE" dirty="0">
              <a:solidFill>
                <a:srgbClr val="5D686E"/>
              </a:solidFill>
            </a:endParaRPr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40" name="Foliennummernplatzhalter 3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2</a:t>
            </a:fld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897410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8447657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245072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0" y="951385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0" y="1796706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0" y="5863110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596441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Headline in Generis Serif </a:t>
            </a:r>
            <a:r>
              <a:rPr lang="de-DE" dirty="0" err="1" smtClean="0"/>
              <a:t>Com</a:t>
            </a:r>
            <a:r>
              <a:rPr lang="de-DE" dirty="0" smtClean="0"/>
              <a:t> 25 Punkt.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Erste Textebene in Generis Sans </a:t>
            </a:r>
            <a:r>
              <a:rPr lang="de-DE" b="1" dirty="0" err="1" smtClean="0"/>
              <a:t>Com</a:t>
            </a:r>
            <a:r>
              <a:rPr lang="de-DE" b="1" dirty="0" smtClean="0"/>
              <a:t> 16 Punkt. Eine </a:t>
            </a:r>
            <a:r>
              <a:rPr lang="de-DE" b="1" dirty="0" err="1" smtClean="0"/>
              <a:t>Overline</a:t>
            </a:r>
            <a:r>
              <a:rPr lang="de-DE" b="1" dirty="0" smtClean="0"/>
              <a:t> ist </a:t>
            </a:r>
            <a:r>
              <a:rPr lang="de-DE" b="1" dirty="0" err="1" smtClean="0"/>
              <a:t>bold</a:t>
            </a:r>
            <a:r>
              <a:rPr lang="de-DE" b="1" dirty="0" smtClean="0"/>
              <a:t>.</a:t>
            </a:r>
          </a:p>
          <a:p>
            <a:r>
              <a:rPr lang="de-DE" dirty="0" smtClean="0"/>
              <a:t>Text der ersten Ebene ist ohne Aufzählungszeichen und ohne Einrückung ab </a:t>
            </a:r>
            <a:br>
              <a:rPr lang="de-DE" dirty="0" smtClean="0"/>
            </a:br>
            <a:r>
              <a:rPr lang="de-DE" dirty="0" smtClean="0"/>
              <a:t>der zweiten Zeile. Der Zeilenstabstand ist einfach. Farbe: RGB 93/104/110. </a:t>
            </a:r>
            <a:br>
              <a:rPr lang="de-DE" dirty="0" smtClean="0"/>
            </a:br>
            <a:r>
              <a:rPr lang="de-DE" dirty="0" smtClean="0"/>
              <a:t>Vor einem nächsten Textblock sollte eine manuelle Leerzeile gesetzt werden.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Zweite Textebene: Aufzählungszeichen und Einzug ab der zweiten Zeile:</a:t>
            </a:r>
            <a:br>
              <a:rPr lang="de-DE" dirty="0" smtClean="0"/>
            </a:br>
            <a:r>
              <a:rPr lang="de-DE" dirty="0" smtClean="0"/>
              <a:t>zu der zweiten Textebene gelangt man durch Klick auf „Einzug vergrößern“. </a:t>
            </a:r>
            <a:br>
              <a:rPr lang="de-DE" dirty="0" smtClean="0"/>
            </a:br>
            <a:r>
              <a:rPr lang="de-DE" dirty="0" smtClean="0"/>
              <a:t>Nur über diese Funktion ist das richtige Aufzählungszeichen + Abstand gewährleistet</a:t>
            </a:r>
          </a:p>
          <a:p>
            <a:pPr lvl="1"/>
            <a:r>
              <a:rPr lang="de-DE" dirty="0" smtClean="0"/>
              <a:t>Der Abstand zwischen zwei Aufzählungszeichen ist 6 Punkt (voreingestellt)</a:t>
            </a:r>
          </a:p>
          <a:p>
            <a:pPr lvl="2"/>
            <a:r>
              <a:rPr lang="de-DE" dirty="0" smtClean="0"/>
              <a:t>Dritte Textebene mit Aufzählungszeichen und eingerückt</a:t>
            </a:r>
          </a:p>
          <a:p>
            <a:pPr lvl="2"/>
            <a:r>
              <a:rPr lang="de-DE" dirty="0"/>
              <a:t>Dritte Textebene mit Aufzählungszeichen und eingerückt</a:t>
            </a:r>
          </a:p>
          <a:p>
            <a:pPr lvl="2"/>
            <a:r>
              <a:rPr lang="de-DE" dirty="0"/>
              <a:t>Dritte Textebene mit Aufzählungszeichen und eingerückt</a:t>
            </a:r>
          </a:p>
          <a:p>
            <a:pPr lvl="2"/>
            <a:endParaRPr lang="de-DE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40" name="Foliennummernplatzhalter 3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897410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8447657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245072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0" y="951385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0" y="1796706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0" y="5863110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6596441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0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 Farben und Layout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22083" y="3287370"/>
            <a:ext cx="894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DHBW-Grau</a:t>
            </a:r>
            <a:endParaRPr lang="de-DE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/>
          <a:stretch/>
        </p:blipFill>
        <p:spPr bwMode="auto">
          <a:xfrm>
            <a:off x="906463" y="1804988"/>
            <a:ext cx="1666875" cy="134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906463" y="3539904"/>
            <a:ext cx="1153665" cy="3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233159" y="3287370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DHBW-Rot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822083" y="4120294"/>
            <a:ext cx="864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Dunkelgrau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27100" y="4120294"/>
            <a:ext cx="1226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DHBW-Grau 80%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822083" y="4949548"/>
            <a:ext cx="1226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DHBW-Grau 50%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218319" y="4949548"/>
            <a:ext cx="679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Hellgrau</a:t>
            </a:r>
            <a:endParaRPr lang="de-DE" sz="1200" dirty="0"/>
          </a:p>
        </p:txBody>
      </p:sp>
      <p:sp>
        <p:nvSpPr>
          <p:cNvPr id="14" name="Rechteck 13"/>
          <p:cNvSpPr/>
          <p:nvPr/>
        </p:nvSpPr>
        <p:spPr>
          <a:xfrm>
            <a:off x="2306760" y="3539904"/>
            <a:ext cx="115366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910523" y="4372828"/>
            <a:ext cx="1153665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306760" y="4372828"/>
            <a:ext cx="1153665" cy="360000"/>
          </a:xfrm>
          <a:prstGeom prst="rect">
            <a:avLst/>
          </a:prstGeom>
          <a:solidFill>
            <a:srgbClr val="9BA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903560" y="5202082"/>
            <a:ext cx="1153665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299796" y="5202082"/>
            <a:ext cx="1153665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4944312" y="1662271"/>
            <a:ext cx="2941257" cy="3926601"/>
            <a:chOff x="4944312" y="1662271"/>
            <a:chExt cx="2941257" cy="39266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663" y="1769347"/>
              <a:ext cx="2705100" cy="381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bgerundetes Rechteck 19"/>
            <p:cNvSpPr/>
            <p:nvPr/>
          </p:nvSpPr>
          <p:spPr>
            <a:xfrm>
              <a:off x="4944312" y="1662271"/>
              <a:ext cx="523923" cy="14758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271526" y="1662271"/>
              <a:ext cx="1614043" cy="329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867348" y="3640459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93/104/110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278424" y="3640459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227/6/19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67348" y="4473383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41/55/67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272365" y="4473383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155/165/170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67348" y="5302637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213/218/221</a:t>
            </a:r>
            <a:endParaRPr lang="de-DE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2263584" y="5302637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239/241/242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6910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 der angelegten Schriften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783284" y="1680133"/>
            <a:ext cx="5676504" cy="4140000"/>
          </a:xfrm>
        </p:spPr>
        <p:txBody>
          <a:bodyPr/>
          <a:lstStyle/>
          <a:p>
            <a:pPr>
              <a:tabLst>
                <a:tab pos="2779713" algn="l"/>
              </a:tabLst>
            </a:pPr>
            <a:r>
              <a:rPr lang="de-DE" sz="3200" dirty="0" smtClean="0">
                <a:latin typeface="+mj-lt"/>
              </a:rPr>
              <a:t>Headline</a:t>
            </a:r>
            <a:r>
              <a:rPr lang="de-DE" dirty="0"/>
              <a:t>	</a:t>
            </a:r>
            <a:r>
              <a:rPr lang="de-DE" sz="1200" dirty="0" smtClean="0"/>
              <a:t>Generis Serif </a:t>
            </a:r>
            <a:r>
              <a:rPr lang="de-DE" sz="1200" dirty="0" err="1" smtClean="0"/>
              <a:t>Com</a:t>
            </a:r>
            <a:r>
              <a:rPr lang="de-DE" sz="1200" dirty="0" smtClean="0"/>
              <a:t> 32 Punkt, DHBW-Grau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1" dirty="0" smtClean="0">
                <a:solidFill>
                  <a:schemeClr val="accent1"/>
                </a:solidFill>
              </a:rPr>
              <a:t>Untertitel Bereich 	</a:t>
            </a:r>
            <a:r>
              <a:rPr lang="de-DE" sz="1200" dirty="0" smtClean="0"/>
              <a:t>Generis Sans </a:t>
            </a:r>
            <a:r>
              <a:rPr lang="de-DE" sz="1200" dirty="0" err="1" smtClean="0"/>
              <a:t>Com</a:t>
            </a:r>
            <a:r>
              <a:rPr lang="de-DE" sz="1200" dirty="0" smtClean="0"/>
              <a:t> </a:t>
            </a:r>
            <a:r>
              <a:rPr lang="de-DE" sz="1200" dirty="0" err="1" smtClean="0"/>
              <a:t>bold</a:t>
            </a:r>
            <a:r>
              <a:rPr lang="de-DE" sz="1200" dirty="0" smtClean="0"/>
              <a:t> 18 Punkt, DHBW-Rot</a:t>
            </a:r>
          </a:p>
          <a:p>
            <a:pPr>
              <a:tabLst>
                <a:tab pos="2779713" algn="l"/>
              </a:tabLst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tabLst>
                <a:tab pos="2779713" algn="l"/>
              </a:tabLst>
            </a:pPr>
            <a:r>
              <a:rPr lang="de-DE" sz="2500" dirty="0" smtClean="0">
                <a:latin typeface="+mj-lt"/>
              </a:rPr>
              <a:t>Headline </a:t>
            </a:r>
            <a:r>
              <a:rPr lang="de-DE" dirty="0"/>
              <a:t>	</a:t>
            </a:r>
            <a:r>
              <a:rPr lang="de-DE" sz="1200" dirty="0" smtClean="0"/>
              <a:t>Generis Serif </a:t>
            </a:r>
            <a:r>
              <a:rPr lang="de-DE" sz="1200" dirty="0" err="1" smtClean="0"/>
              <a:t>Com</a:t>
            </a:r>
            <a:r>
              <a:rPr lang="de-DE" sz="1200" dirty="0" smtClean="0"/>
              <a:t> 25 Punkt, DHBW-Grau</a:t>
            </a:r>
            <a:br>
              <a:rPr lang="de-DE" sz="1200" dirty="0" smtClean="0"/>
            </a:br>
            <a:endParaRPr lang="de-DE" dirty="0" smtClean="0"/>
          </a:p>
          <a:p>
            <a:pPr>
              <a:tabLst>
                <a:tab pos="2779713" algn="l"/>
              </a:tabLst>
            </a:pPr>
            <a:r>
              <a:rPr lang="de-DE" b="1" dirty="0" err="1" smtClean="0"/>
              <a:t>Overline</a:t>
            </a:r>
            <a:r>
              <a:rPr lang="de-DE" dirty="0" smtClean="0"/>
              <a:t> 	</a:t>
            </a:r>
            <a:r>
              <a:rPr lang="de-DE" sz="1200" dirty="0" smtClean="0"/>
              <a:t>Generis Sans </a:t>
            </a:r>
            <a:r>
              <a:rPr lang="de-DE" sz="1200" dirty="0" err="1" smtClean="0"/>
              <a:t>Com</a:t>
            </a:r>
            <a:r>
              <a:rPr lang="de-DE" sz="1200" dirty="0" smtClean="0"/>
              <a:t> </a:t>
            </a:r>
            <a:r>
              <a:rPr lang="de-DE" sz="1200" dirty="0" err="1" smtClean="0"/>
              <a:t>bold</a:t>
            </a:r>
            <a:r>
              <a:rPr lang="de-DE" sz="1200" dirty="0" smtClean="0"/>
              <a:t> 16 Punkt, DHBW-Grau</a:t>
            </a:r>
          </a:p>
          <a:p>
            <a:pPr>
              <a:tabLst>
                <a:tab pos="2779713" algn="l"/>
              </a:tabLst>
            </a:pPr>
            <a:r>
              <a:rPr lang="de-DE" dirty="0" smtClean="0"/>
              <a:t>Text 	</a:t>
            </a:r>
            <a:r>
              <a:rPr lang="de-DE" sz="1200" dirty="0" smtClean="0"/>
              <a:t>Generis Sans </a:t>
            </a:r>
            <a:r>
              <a:rPr lang="de-DE" sz="1200" dirty="0" err="1" smtClean="0"/>
              <a:t>Com</a:t>
            </a:r>
            <a:r>
              <a:rPr lang="de-DE" sz="1200" dirty="0" smtClean="0"/>
              <a:t> 16 Punkt, DHBW-Grau</a:t>
            </a:r>
          </a:p>
          <a:p>
            <a:pPr lvl="1">
              <a:spcAft>
                <a:spcPts val="0"/>
              </a:spcAft>
              <a:tabLst>
                <a:tab pos="2779713" algn="l"/>
              </a:tabLst>
            </a:pPr>
            <a:r>
              <a:rPr lang="de-DE" dirty="0" smtClean="0"/>
              <a:t>Aufzählungszeichen 	</a:t>
            </a:r>
            <a:r>
              <a:rPr lang="de-DE" sz="1200" dirty="0" smtClean="0"/>
              <a:t>Zeichencode 00BB</a:t>
            </a:r>
          </a:p>
          <a:p>
            <a:pPr lvl="2">
              <a:tabLst>
                <a:tab pos="2779713" algn="l"/>
              </a:tabLst>
            </a:pPr>
            <a:r>
              <a:rPr lang="de-DE" dirty="0" smtClean="0"/>
              <a:t>Aufzählungszeichen 	</a:t>
            </a:r>
            <a:r>
              <a:rPr lang="de-DE" sz="1200" dirty="0" smtClean="0"/>
              <a:t>Zeichencode 2022</a:t>
            </a:r>
            <a:br>
              <a:rPr lang="de-DE" sz="1200" dirty="0" smtClean="0"/>
            </a:br>
            <a:endParaRPr lang="de-DE" sz="1200" dirty="0" smtClean="0"/>
          </a:p>
          <a:p>
            <a:pPr>
              <a:tabLst>
                <a:tab pos="2779713" algn="l"/>
              </a:tabLst>
            </a:pPr>
            <a:r>
              <a:rPr lang="de-DE" sz="1200" dirty="0" smtClean="0"/>
              <a:t>Linie	1 Punkt DHBW-Grau</a:t>
            </a:r>
          </a:p>
          <a:p>
            <a:pPr marL="285750" indent="-285750">
              <a:buFont typeface="Generis Sans Com" panose="020B0506040503020204" pitchFamily="34" charset="0"/>
              <a:buChar char="»"/>
              <a:tabLst>
                <a:tab pos="2779713" algn="l"/>
              </a:tabLst>
            </a:pPr>
            <a:r>
              <a:rPr lang="de-DE" sz="1400" dirty="0" err="1" smtClean="0">
                <a:solidFill>
                  <a:schemeClr val="accent1"/>
                </a:solidFill>
              </a:rPr>
              <a:t>Overline</a:t>
            </a:r>
            <a:r>
              <a:rPr lang="de-DE" sz="1400" dirty="0" smtClean="0">
                <a:solidFill>
                  <a:schemeClr val="accent1"/>
                </a:solidFill>
              </a:rPr>
              <a:t> Tabellen und Diagramme </a:t>
            </a:r>
            <a:r>
              <a:rPr lang="de-DE" dirty="0"/>
              <a:t>	</a:t>
            </a:r>
            <a:r>
              <a:rPr lang="de-DE" sz="1200" dirty="0" smtClean="0"/>
              <a:t>Generis Sans </a:t>
            </a:r>
            <a:r>
              <a:rPr lang="de-DE" sz="1200" dirty="0" err="1" smtClean="0"/>
              <a:t>Com</a:t>
            </a:r>
            <a:r>
              <a:rPr lang="de-DE" sz="1200" dirty="0" smtClean="0"/>
              <a:t>  14 Punkt, DHBW-Rot</a:t>
            </a:r>
            <a:br>
              <a:rPr lang="de-DE" sz="1200" dirty="0" smtClean="0"/>
            </a:br>
            <a:endParaRPr lang="de-DE" sz="1200" dirty="0" smtClean="0"/>
          </a:p>
          <a:p>
            <a:pPr>
              <a:tabLst>
                <a:tab pos="2779713" algn="l"/>
              </a:tabLst>
            </a:pPr>
            <a:r>
              <a:rPr lang="de-DE" sz="1200" dirty="0" smtClean="0"/>
              <a:t>Diagrammbeschriftungen </a:t>
            </a:r>
            <a:br>
              <a:rPr lang="de-DE" sz="1200" dirty="0" smtClean="0"/>
            </a:br>
            <a:r>
              <a:rPr lang="de-DE" sz="1200" dirty="0" smtClean="0"/>
              <a:t>und Bild-/Quellenhinweise </a:t>
            </a:r>
            <a:r>
              <a:rPr lang="de-DE" sz="1200" dirty="0"/>
              <a:t>	</a:t>
            </a:r>
            <a:r>
              <a:rPr lang="de-DE" sz="1200" dirty="0" smtClean="0"/>
              <a:t>Generis Sans </a:t>
            </a:r>
            <a:r>
              <a:rPr lang="de-DE" sz="1200" dirty="0" err="1" smtClean="0"/>
              <a:t>Com</a:t>
            </a:r>
            <a:r>
              <a:rPr lang="de-DE" sz="1200" dirty="0" smtClean="0"/>
              <a:t>  12 Punkt, DHBW-Grau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 dirty="0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Seite  </a:t>
            </a:r>
            <a:fld id="{94138CF8-D13E-442C-B3EC-81E94F2A8F3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Abgerundetes Rechteck 1"/>
          <p:cNvSpPr/>
          <p:nvPr/>
        </p:nvSpPr>
        <p:spPr>
          <a:xfrm>
            <a:off x="1928391" y="1325154"/>
            <a:ext cx="5544000" cy="2048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21" y="1177375"/>
            <a:ext cx="1855788" cy="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14102" y="1703391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Titel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14102" y="2941065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Innenseiten</a:t>
            </a:r>
          </a:p>
        </p:txBody>
      </p:sp>
    </p:spTree>
    <p:extLst>
      <p:ext uri="{BB962C8B-B14F-4D97-AF65-F5344CB8AC3E}">
        <p14:creationId xmlns:p14="http://schemas.microsoft.com/office/powerpoint/2010/main" val="21287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59808" y="1743504"/>
            <a:ext cx="4186855" cy="4140000"/>
          </a:xfrm>
        </p:spPr>
        <p:txBody>
          <a:bodyPr/>
          <a:lstStyle/>
          <a:p>
            <a:r>
              <a:rPr lang="de-DE" b="1" dirty="0" smtClean="0"/>
              <a:t>Textebenen/Wechsel von Fließtext </a:t>
            </a:r>
            <a:br>
              <a:rPr lang="de-DE" b="1" dirty="0" smtClean="0"/>
            </a:br>
            <a:r>
              <a:rPr lang="de-DE" b="1" dirty="0" smtClean="0"/>
              <a:t>zu Aufzählungszeichen</a:t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Im PowerPoint arbeitet man </a:t>
            </a:r>
            <a:br>
              <a:rPr lang="de-DE" dirty="0" smtClean="0"/>
            </a:br>
            <a:r>
              <a:rPr lang="de-DE" dirty="0" smtClean="0"/>
              <a:t>mit sogenannten Textebenen.</a:t>
            </a:r>
          </a:p>
          <a:p>
            <a:endParaRPr lang="de-DE" dirty="0"/>
          </a:p>
          <a:p>
            <a:r>
              <a:rPr lang="de-DE" dirty="0"/>
              <a:t>Für einen Wechsel der </a:t>
            </a:r>
            <a:r>
              <a:rPr lang="de-DE" dirty="0" smtClean="0"/>
              <a:t>Text-</a:t>
            </a:r>
            <a:br>
              <a:rPr lang="de-DE" dirty="0" smtClean="0"/>
            </a:br>
            <a:r>
              <a:rPr lang="de-DE" dirty="0" smtClean="0"/>
              <a:t>ebenen </a:t>
            </a:r>
            <a:r>
              <a:rPr lang="de-DE" dirty="0"/>
              <a:t>nutzen Sie bitte die </a:t>
            </a:r>
            <a:r>
              <a:rPr lang="de-DE" dirty="0" smtClean="0"/>
              <a:t>Funktion  „</a:t>
            </a:r>
            <a:r>
              <a:rPr lang="de-DE" dirty="0"/>
              <a:t>Einzug vergrößern“. </a:t>
            </a:r>
            <a:r>
              <a:rPr lang="de-DE" dirty="0" smtClean="0"/>
              <a:t>       Nur </a:t>
            </a:r>
            <a:r>
              <a:rPr lang="de-DE" dirty="0"/>
              <a:t>über diese Funktion ist das richtige Aufzählungszeichen + Abstand gewährleistet</a:t>
            </a:r>
          </a:p>
          <a:p>
            <a:endParaRPr lang="de-DE" dirty="0"/>
          </a:p>
          <a:p>
            <a:r>
              <a:rPr lang="de-DE" dirty="0" smtClean="0"/>
              <a:t>Die vierte Ebene (DHBW-Rot, 14 Punkt) kann z.B. für </a:t>
            </a:r>
            <a:r>
              <a:rPr lang="de-DE" dirty="0" err="1" smtClean="0"/>
              <a:t>Overlines</a:t>
            </a:r>
            <a:r>
              <a:rPr lang="de-DE" dirty="0" smtClean="0"/>
              <a:t> von Tabellen/Diagrammen genutzt werden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9426" y="4698899"/>
            <a:ext cx="482068" cy="62037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91" b="31549"/>
          <a:stretch/>
        </p:blipFill>
        <p:spPr bwMode="auto">
          <a:xfrm>
            <a:off x="5564123" y="4017305"/>
            <a:ext cx="2313285" cy="185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6542539" y="3981091"/>
            <a:ext cx="636758" cy="25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5950460" y="4324477"/>
            <a:ext cx="770305" cy="28800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6335494" y="5069811"/>
            <a:ext cx="288000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50" y="4412003"/>
            <a:ext cx="2194536" cy="14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8444696" y="4665665"/>
            <a:ext cx="504000" cy="108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991209" y="5505002"/>
            <a:ext cx="1440000" cy="108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936617" y="5613002"/>
            <a:ext cx="108000" cy="108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936617" y="5397002"/>
            <a:ext cx="108000" cy="108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Inhaltsplatzhalter 4"/>
          <p:cNvSpPr txBox="1">
            <a:spLocks/>
          </p:cNvSpPr>
          <p:nvPr/>
        </p:nvSpPr>
        <p:spPr>
          <a:xfrm>
            <a:off x="5504236" y="1743504"/>
            <a:ext cx="3304137" cy="414000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Generis Sans Com" panose="020B0506040503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185738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Generis Sans Com" panose="020B0506040503020204" pitchFamily="34" charset="0"/>
              <a:buChar char="»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12788" indent="-1778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Fußzeile für alle Präsentations-</a:t>
            </a:r>
            <a:br>
              <a:rPr lang="de-DE" b="1" dirty="0" smtClean="0"/>
            </a:br>
            <a:r>
              <a:rPr lang="de-DE" b="1" dirty="0" smtClean="0"/>
              <a:t>Folien eingeben oder ändern</a:t>
            </a:r>
            <a:r>
              <a:rPr lang="de-DE" dirty="0" smtClean="0"/>
              <a:t>: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Nutzen Sie hierzu die Funktion  </a:t>
            </a:r>
            <a:br>
              <a:rPr lang="de-DE" dirty="0" smtClean="0"/>
            </a:br>
            <a:r>
              <a:rPr lang="de-DE" dirty="0" smtClean="0"/>
              <a:t>„Einfügen“ &gt; „Kopf- und Fußzeile“ 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Fußzeile eintragen/ändern  </a:t>
            </a:r>
          </a:p>
          <a:p>
            <a:pPr lvl="1"/>
            <a:r>
              <a:rPr lang="de-DE" dirty="0" smtClean="0"/>
              <a:t>„Für alle übernehmen“ anklicken</a:t>
            </a:r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0780" y="2543646"/>
            <a:ext cx="1157846" cy="71036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72" t="19372" r="19372" b="19372"/>
          <a:stretch/>
        </p:blipFill>
        <p:spPr bwMode="auto">
          <a:xfrm>
            <a:off x="1934469" y="3694750"/>
            <a:ext cx="273298" cy="23750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59808" y="1743504"/>
            <a:ext cx="3739352" cy="4140000"/>
          </a:xfrm>
        </p:spPr>
        <p:txBody>
          <a:bodyPr/>
          <a:lstStyle/>
          <a:p>
            <a:r>
              <a:rPr lang="de-DE" b="1" dirty="0" smtClean="0"/>
              <a:t>Diagramme (und Tabellen)</a:t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Aus technischen Gründen empfiehlt es sich, speziell Seiten mit Diagrammen, anhand einer Musterseite (bearbeiten oder duplizieren) </a:t>
            </a:r>
            <a:br>
              <a:rPr lang="de-DE" dirty="0" smtClean="0"/>
            </a:br>
            <a:r>
              <a:rPr lang="de-DE" dirty="0" smtClean="0"/>
              <a:t>zu erstellen und nicht über die Funktion 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/>
              <a:t>N</a:t>
            </a:r>
            <a:r>
              <a:rPr lang="de-DE" dirty="0" smtClean="0"/>
              <a:t>eue Folie“.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Ein Diagramm besteht jeweils aus </a:t>
            </a:r>
            <a:br>
              <a:rPr lang="de-DE" dirty="0" smtClean="0"/>
            </a:br>
            <a:r>
              <a:rPr lang="de-DE" dirty="0" smtClean="0"/>
              <a:t>Diagramm + Hintergrund</a:t>
            </a:r>
            <a:endParaRPr lang="de-DE" dirty="0"/>
          </a:p>
          <a:p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49" y="4316219"/>
            <a:ext cx="3324272" cy="127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Inhaltsplatzhalter 4"/>
          <p:cNvSpPr txBox="1">
            <a:spLocks/>
          </p:cNvSpPr>
          <p:nvPr/>
        </p:nvSpPr>
        <p:spPr>
          <a:xfrm>
            <a:off x="4770906" y="1743504"/>
            <a:ext cx="3757458" cy="414000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Generis Sans Com" panose="020B0506040503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355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Generis Sans Com" panose="020B0506040503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3498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778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Bilder</a:t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Fügen </a:t>
            </a:r>
            <a:r>
              <a:rPr lang="de-DE" dirty="0"/>
              <a:t>Sie das Bild mit Hilfe des Buttons</a:t>
            </a:r>
            <a:br>
              <a:rPr lang="de-DE" dirty="0"/>
            </a:br>
            <a:r>
              <a:rPr lang="de-DE" dirty="0"/>
              <a:t>ein und legen </a:t>
            </a:r>
            <a:r>
              <a:rPr lang="de-DE" dirty="0" smtClean="0"/>
              <a:t>Sie es dann in den Hintergrund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01" y="2498405"/>
            <a:ext cx="228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21" y="217440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7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br>
              <a:rPr lang="de-DE" smtClean="0"/>
            </a:br>
            <a:r>
              <a:rPr lang="de-DE" smtClean="0"/>
              <a:t>über maximal zwei Zeilen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Untertitel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Name Referent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Datum, Ortsangabe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3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Musterseite „Layout Text“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Erste Textebene in Generis Sans </a:t>
            </a:r>
            <a:r>
              <a:rPr lang="de-DE" b="1" dirty="0" err="1"/>
              <a:t>Com</a:t>
            </a:r>
            <a:r>
              <a:rPr lang="de-DE" b="1" dirty="0"/>
              <a:t> 16 Punkt. Eine </a:t>
            </a:r>
            <a:r>
              <a:rPr lang="de-DE" b="1" dirty="0" err="1"/>
              <a:t>Overline</a:t>
            </a:r>
            <a:r>
              <a:rPr lang="de-DE" b="1" dirty="0"/>
              <a:t> ist </a:t>
            </a:r>
            <a:r>
              <a:rPr lang="de-DE" b="1" dirty="0" err="1"/>
              <a:t>bold</a:t>
            </a:r>
            <a:r>
              <a:rPr lang="de-DE" b="1" dirty="0"/>
              <a:t>.</a:t>
            </a:r>
          </a:p>
          <a:p>
            <a:r>
              <a:rPr lang="de-DE" dirty="0"/>
              <a:t>Text der ersten Ebene ist ohne Aufzählungszeichen und ohne Einrückung ab </a:t>
            </a:r>
            <a:br>
              <a:rPr lang="de-DE" dirty="0"/>
            </a:br>
            <a:r>
              <a:rPr lang="de-DE" dirty="0"/>
              <a:t>der zweiten Zeile. Der Zeilenstabstand ist einfach. Farbe: RGB 93/104/110. </a:t>
            </a:r>
            <a:br>
              <a:rPr lang="de-DE" dirty="0"/>
            </a:br>
            <a:r>
              <a:rPr lang="de-DE" dirty="0"/>
              <a:t>Vor einem nächsten Textblock sollte eine manuelle Leerzeile gesetzt werden.</a:t>
            </a:r>
          </a:p>
          <a:p>
            <a:endParaRPr lang="de-DE" dirty="0"/>
          </a:p>
          <a:p>
            <a:pPr lvl="1"/>
            <a:r>
              <a:rPr lang="de-DE" dirty="0"/>
              <a:t>Zweite Textebene: Aufzählungszeichen und Einzug ab der zweiten Zeile:</a:t>
            </a:r>
            <a:br>
              <a:rPr lang="de-DE" dirty="0"/>
            </a:br>
            <a:r>
              <a:rPr lang="de-DE" dirty="0"/>
              <a:t>zu der zweiten Textebene gelangt man durch Klick auf „Einzug vergrößern“. </a:t>
            </a:r>
            <a:br>
              <a:rPr lang="de-DE" dirty="0"/>
            </a:br>
            <a:r>
              <a:rPr lang="de-DE" dirty="0"/>
              <a:t>Nur über diese Funktion ist das richtige Aufzählungszeichen + Abstand gewährleistet</a:t>
            </a:r>
          </a:p>
          <a:p>
            <a:pPr lvl="1"/>
            <a:r>
              <a:rPr lang="de-DE" dirty="0" smtClean="0"/>
              <a:t>Der </a:t>
            </a:r>
            <a:r>
              <a:rPr lang="de-DE" dirty="0"/>
              <a:t>Abstand zwischen zwei Aufzählungszeichen ist 6 Punkt (voreingestellt)</a:t>
            </a:r>
          </a:p>
          <a:p>
            <a:pPr lvl="2"/>
            <a:r>
              <a:rPr lang="de-DE" dirty="0"/>
              <a:t>Dritte Textebene mit Aufzählungszeichen und eingerückt</a:t>
            </a:r>
          </a:p>
          <a:p>
            <a:pPr lvl="2"/>
            <a:r>
              <a:rPr lang="de-DE" dirty="0"/>
              <a:t>Dritte Textebene mit Aufzählungszeichen und eingerückt</a:t>
            </a:r>
          </a:p>
          <a:p>
            <a:pPr lvl="2"/>
            <a:r>
              <a:rPr lang="de-DE" dirty="0"/>
              <a:t>Dritte Textebene mit Aufzählungszeichen und eingerückt</a:t>
            </a:r>
          </a:p>
          <a:p>
            <a:pPr lvl="2"/>
            <a:endParaRPr lang="de-DE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Präsentationsname // Duale Hochschule Baden-Württemberg Mosbach // XX.XX.2016</a:t>
            </a:r>
            <a:endParaRPr lang="de-DE"/>
          </a:p>
        </p:txBody>
      </p:sp>
      <p:sp>
        <p:nvSpPr>
          <p:cNvPr id="40" name="Foliennummernplatzhalter 3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0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BW_Allgemein">
  <a:themeElements>
    <a:clrScheme name="DHBW">
      <a:dk1>
        <a:srgbClr val="5D686E"/>
      </a:dk1>
      <a:lt1>
        <a:sysClr val="window" lastClr="FFFFFF"/>
      </a:lt1>
      <a:dk2>
        <a:srgbClr val="5D686E"/>
      </a:dk2>
      <a:lt2>
        <a:srgbClr val="FFFFFF"/>
      </a:lt2>
      <a:accent1>
        <a:srgbClr val="E30613"/>
      </a:accent1>
      <a:accent2>
        <a:srgbClr val="293743"/>
      </a:accent2>
      <a:accent3>
        <a:srgbClr val="9BA5AA"/>
      </a:accent3>
      <a:accent4>
        <a:srgbClr val="D5DADD"/>
      </a:accent4>
      <a:accent5>
        <a:srgbClr val="EFF1F2"/>
      </a:accent5>
      <a:accent6>
        <a:srgbClr val="FFFFFF"/>
      </a:accent6>
      <a:hlink>
        <a:srgbClr val="000000"/>
      </a:hlink>
      <a:folHlink>
        <a:srgbClr val="000000"/>
      </a:folHlink>
    </a:clrScheme>
    <a:fontScheme name="DHBW">
      <a:majorFont>
        <a:latin typeface="Generis Serif Com"/>
        <a:ea typeface=""/>
        <a:cs typeface=""/>
      </a:majorFont>
      <a:minorFont>
        <a:latin typeface="Generis Sans Co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MOS">
      <a:dk1>
        <a:srgbClr val="5D686E"/>
      </a:dk1>
      <a:lt1>
        <a:sysClr val="window" lastClr="FFFFFF"/>
      </a:lt1>
      <a:dk2>
        <a:srgbClr val="5D686E"/>
      </a:dk2>
      <a:lt2>
        <a:srgbClr val="FFFFFF"/>
      </a:lt2>
      <a:accent1>
        <a:srgbClr val="E30613"/>
      </a:accent1>
      <a:accent2>
        <a:srgbClr val="293743"/>
      </a:accent2>
      <a:accent3>
        <a:srgbClr val="9BA5AA"/>
      </a:accent3>
      <a:accent4>
        <a:srgbClr val="D5DADD"/>
      </a:accent4>
      <a:accent5>
        <a:srgbClr val="EFF1F2"/>
      </a:accent5>
      <a:accent6>
        <a:srgbClr val="FFFFFF"/>
      </a:accent6>
      <a:hlink>
        <a:srgbClr val="000000"/>
      </a:hlink>
      <a:folHlink>
        <a:srgbClr val="000000"/>
      </a:folHlink>
    </a:clrScheme>
    <a:fontScheme name="MOS">
      <a:majorFont>
        <a:latin typeface="Generis Serif Com"/>
        <a:ea typeface=""/>
        <a:cs typeface=""/>
      </a:majorFont>
      <a:minorFont>
        <a:latin typeface="Generis Sans Co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MOS">
      <a:dk1>
        <a:srgbClr val="5D686E"/>
      </a:dk1>
      <a:lt1>
        <a:sysClr val="window" lastClr="FFFFFF"/>
      </a:lt1>
      <a:dk2>
        <a:srgbClr val="5D686E"/>
      </a:dk2>
      <a:lt2>
        <a:srgbClr val="FFFFFF"/>
      </a:lt2>
      <a:accent1>
        <a:srgbClr val="E30613"/>
      </a:accent1>
      <a:accent2>
        <a:srgbClr val="293743"/>
      </a:accent2>
      <a:accent3>
        <a:srgbClr val="9BA5AA"/>
      </a:accent3>
      <a:accent4>
        <a:srgbClr val="D5DADD"/>
      </a:accent4>
      <a:accent5>
        <a:srgbClr val="EFF1F2"/>
      </a:accent5>
      <a:accent6>
        <a:srgbClr val="FFFFFF"/>
      </a:accent6>
      <a:hlink>
        <a:srgbClr val="000000"/>
      </a:hlink>
      <a:folHlink>
        <a:srgbClr val="000000"/>
      </a:folHlink>
    </a:clrScheme>
    <a:fontScheme name="MOS">
      <a:majorFont>
        <a:latin typeface="Generis Serif Com"/>
        <a:ea typeface=""/>
        <a:cs typeface=""/>
      </a:majorFont>
      <a:minorFont>
        <a:latin typeface="Generis Sans Co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MOS-PPT</Template>
  <TotalTime>0</TotalTime>
  <Words>881</Words>
  <Application>Microsoft Office PowerPoint</Application>
  <PresentationFormat>Bildschirmpräsentation (4:3)</PresentationFormat>
  <Paragraphs>246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DHBW_Allgemein</vt:lpstr>
      <vt:lpstr>Übersicht und Hinweise  PowerPoint-Vorlagen</vt:lpstr>
      <vt:lpstr>Allgemeine Hinweise</vt:lpstr>
      <vt:lpstr>Headline in Generis Serif Com 25 Punkt.</vt:lpstr>
      <vt:lpstr>Übersicht Farben und Layout</vt:lpstr>
      <vt:lpstr>Übersicht der angelegten Schriften</vt:lpstr>
      <vt:lpstr>Hinweise</vt:lpstr>
      <vt:lpstr>Hinweise</vt:lpstr>
      <vt:lpstr>Titel der Präsentation über maximal zwei Zeilen</vt:lpstr>
      <vt:lpstr>Musterseite „Layout Text“ </vt:lpstr>
      <vt:lpstr>Musterseite „Layout Text und Bild“</vt:lpstr>
      <vt:lpstr>„Layout Zwischentitel“ und Musterseite mit großem Bild</vt:lpstr>
      <vt:lpstr>„Layout Zwischentitel“ und Musterseite mit großem Bild</vt:lpstr>
      <vt:lpstr>PowerPoint-Präsentation</vt:lpstr>
      <vt:lpstr>Musterseite mit Diagramm</vt:lpstr>
      <vt:lpstr>Musterseite mit Diagramm</vt:lpstr>
      <vt:lpstr>Musterseite mit Diagramm</vt:lpstr>
      <vt:lpstr>Musterseite mit Tabelle</vt:lpstr>
      <vt:lpstr>Musterseite mit Tabelle</vt:lpstr>
      <vt:lpstr>Vielen Dank.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bmayer</dc:creator>
  <cp:lastModifiedBy>Blum, Susanna</cp:lastModifiedBy>
  <cp:revision>47</cp:revision>
  <cp:lastPrinted>2014-07-17T07:23:02Z</cp:lastPrinted>
  <dcterms:created xsi:type="dcterms:W3CDTF">2014-07-03T16:58:23Z</dcterms:created>
  <dcterms:modified xsi:type="dcterms:W3CDTF">2016-01-25T14:17:49Z</dcterms:modified>
</cp:coreProperties>
</file>